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10" r:id="rId2"/>
    <p:sldId id="311" r:id="rId3"/>
    <p:sldId id="312" r:id="rId4"/>
    <p:sldId id="305" r:id="rId5"/>
    <p:sldId id="306" r:id="rId6"/>
    <p:sldId id="328" r:id="rId7"/>
    <p:sldId id="308" r:id="rId8"/>
    <p:sldId id="326" r:id="rId9"/>
    <p:sldId id="329" r:id="rId10"/>
    <p:sldId id="330" r:id="rId11"/>
    <p:sldId id="327" r:id="rId12"/>
    <p:sldId id="313" r:id="rId13"/>
    <p:sldId id="314" r:id="rId14"/>
    <p:sldId id="315" r:id="rId15"/>
    <p:sldId id="319" r:id="rId16"/>
    <p:sldId id="316" r:id="rId17"/>
    <p:sldId id="336" r:id="rId18"/>
    <p:sldId id="317" r:id="rId19"/>
    <p:sldId id="318" r:id="rId20"/>
    <p:sldId id="325" r:id="rId21"/>
    <p:sldId id="299" r:id="rId22"/>
    <p:sldId id="300" r:id="rId23"/>
    <p:sldId id="302" r:id="rId24"/>
    <p:sldId id="331" r:id="rId25"/>
    <p:sldId id="332" r:id="rId26"/>
    <p:sldId id="333" r:id="rId27"/>
    <p:sldId id="334" r:id="rId28"/>
    <p:sldId id="335" r:id="rId29"/>
    <p:sldId id="338" r:id="rId30"/>
    <p:sldId id="339" r:id="rId31"/>
    <p:sldId id="293" r:id="rId32"/>
  </p:sldIdLst>
  <p:sldSz cx="9144000" cy="5143500" type="screen16x9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81F23"/>
    <a:srgbClr val="292562"/>
    <a:srgbClr val="0000CC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-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DC2224-9F70-48E4-A0DB-5CD2EB22E8B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CB6B6AF-AA43-45B4-BEEA-3F0D61CF805A}">
      <dgm:prSet phldrT="[Text]" custT="1"/>
      <dgm:spPr>
        <a:noFill/>
      </dgm:spPr>
      <dgm:t>
        <a:bodyPr/>
        <a:lstStyle/>
        <a:p>
          <a:pPr algn="ctr"/>
          <a:r>
            <a:rPr lang="en-US" sz="4400" dirty="0" smtClean="0">
              <a:latin typeface="Tahoma" pitchFamily="34" charset="0"/>
              <a:ea typeface="Tahoma" pitchFamily="34" charset="0"/>
              <a:cs typeface="Tahoma" pitchFamily="34" charset="0"/>
            </a:rPr>
            <a:t>Rajiv Gandhi Institute of Technology </a:t>
          </a:r>
          <a:r>
            <a:rPr lang="en-US" sz="44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Kottayam</a:t>
          </a:r>
          <a:endParaRPr lang="en-US" sz="4400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0380391-7374-4724-92CF-A8EB2B840260}" type="parTrans" cxnId="{8CB6B05D-181C-4429-AAA7-7C19C0D80DD1}">
      <dgm:prSet/>
      <dgm:spPr/>
      <dgm:t>
        <a:bodyPr/>
        <a:lstStyle/>
        <a:p>
          <a:pPr algn="ctr"/>
          <a:endParaRPr lang="en-IN">
            <a:latin typeface="Lucida Fax" pitchFamily="18" charset="0"/>
          </a:endParaRPr>
        </a:p>
      </dgm:t>
    </dgm:pt>
    <dgm:pt modelId="{65F8BD43-B876-4B4A-AFE1-96AAFE2DB889}" type="sibTrans" cxnId="{8CB6B05D-181C-4429-AAA7-7C19C0D80DD1}">
      <dgm:prSet/>
      <dgm:spPr/>
      <dgm:t>
        <a:bodyPr/>
        <a:lstStyle/>
        <a:p>
          <a:pPr algn="ctr"/>
          <a:endParaRPr lang="en-IN">
            <a:latin typeface="Lucida Fax" pitchFamily="18" charset="0"/>
          </a:endParaRPr>
        </a:p>
      </dgm:t>
    </dgm:pt>
    <dgm:pt modelId="{C9A4D27E-9AD8-47AA-8460-CD7BB40605F3}" type="pres">
      <dgm:prSet presAssocID="{FADC2224-9F70-48E4-A0DB-5CD2EB22E8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10D1BC2-6477-4134-9456-5696ACE335E4}" type="pres">
      <dgm:prSet presAssocID="{ACB6B6AF-AA43-45B4-BEEA-3F0D61CF805A}" presName="parentText" presStyleLbl="node1" presStyleIdx="0" presStyleCnt="1" custLinFactNeighborX="6633" custLinFactNeighborY="418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9973167-9CE7-4714-893D-6B878F85DE5E}" type="presOf" srcId="{ACB6B6AF-AA43-45B4-BEEA-3F0D61CF805A}" destId="{510D1BC2-6477-4134-9456-5696ACE335E4}" srcOrd="0" destOrd="0" presId="urn:microsoft.com/office/officeart/2005/8/layout/vList2"/>
    <dgm:cxn modelId="{8CB6B05D-181C-4429-AAA7-7C19C0D80DD1}" srcId="{FADC2224-9F70-48E4-A0DB-5CD2EB22E8B7}" destId="{ACB6B6AF-AA43-45B4-BEEA-3F0D61CF805A}" srcOrd="0" destOrd="0" parTransId="{90380391-7374-4724-92CF-A8EB2B840260}" sibTransId="{65F8BD43-B876-4B4A-AFE1-96AAFE2DB889}"/>
    <dgm:cxn modelId="{364BD76F-AB9D-49B3-8481-80CF1A5C65CB}" type="presOf" srcId="{FADC2224-9F70-48E4-A0DB-5CD2EB22E8B7}" destId="{C9A4D27E-9AD8-47AA-8460-CD7BB40605F3}" srcOrd="0" destOrd="0" presId="urn:microsoft.com/office/officeart/2005/8/layout/vList2"/>
    <dgm:cxn modelId="{1B794BDC-CBAA-413C-A049-1D852989A01B}" type="presParOf" srcId="{C9A4D27E-9AD8-47AA-8460-CD7BB40605F3}" destId="{510D1BC2-6477-4134-9456-5696ACE335E4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DC2224-9F70-48E4-A0DB-5CD2EB22E8B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CB6B6AF-AA43-45B4-BEEA-3F0D61CF805A}">
      <dgm:prSet phldrT="[Text]" custT="1"/>
      <dgm:spPr>
        <a:noFill/>
      </dgm:spPr>
      <dgm:t>
        <a:bodyPr/>
        <a:lstStyle/>
        <a:p>
          <a:pPr algn="ctr"/>
          <a:r>
            <a:rPr lang="en-US" sz="4400" dirty="0" smtClean="0">
              <a:latin typeface="Tahoma" pitchFamily="34" charset="0"/>
              <a:ea typeface="Tahoma" pitchFamily="34" charset="0"/>
              <a:cs typeface="Tahoma" pitchFamily="34" charset="0"/>
            </a:rPr>
            <a:t>Mechanical Engineering</a:t>
          </a:r>
          <a:endParaRPr lang="en-IN" sz="4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0380391-7374-4724-92CF-A8EB2B840260}" type="parTrans" cxnId="{8CB6B05D-181C-4429-AAA7-7C19C0D80DD1}">
      <dgm:prSet/>
      <dgm:spPr/>
      <dgm:t>
        <a:bodyPr/>
        <a:lstStyle/>
        <a:p>
          <a:pPr algn="ctr"/>
          <a:endParaRPr lang="en-IN">
            <a:latin typeface="Lucida Fax" pitchFamily="18" charset="0"/>
          </a:endParaRPr>
        </a:p>
      </dgm:t>
    </dgm:pt>
    <dgm:pt modelId="{65F8BD43-B876-4B4A-AFE1-96AAFE2DB889}" type="sibTrans" cxnId="{8CB6B05D-181C-4429-AAA7-7C19C0D80DD1}">
      <dgm:prSet/>
      <dgm:spPr/>
      <dgm:t>
        <a:bodyPr/>
        <a:lstStyle/>
        <a:p>
          <a:pPr algn="ctr"/>
          <a:endParaRPr lang="en-IN">
            <a:latin typeface="Lucida Fax" pitchFamily="18" charset="0"/>
          </a:endParaRPr>
        </a:p>
      </dgm:t>
    </dgm:pt>
    <dgm:pt modelId="{C9A4D27E-9AD8-47AA-8460-CD7BB40605F3}" type="pres">
      <dgm:prSet presAssocID="{FADC2224-9F70-48E4-A0DB-5CD2EB22E8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10D1BC2-6477-4134-9456-5696ACE335E4}" type="pres">
      <dgm:prSet presAssocID="{ACB6B6AF-AA43-45B4-BEEA-3F0D61CF805A}" presName="parentText" presStyleLbl="node1" presStyleIdx="0" presStyleCnt="1" custLinFactNeighborX="6633" custLinFactNeighborY="418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39F3714-8F13-44B6-A36F-847FD18D46D3}" type="presOf" srcId="{ACB6B6AF-AA43-45B4-BEEA-3F0D61CF805A}" destId="{510D1BC2-6477-4134-9456-5696ACE335E4}" srcOrd="0" destOrd="0" presId="urn:microsoft.com/office/officeart/2005/8/layout/vList2"/>
    <dgm:cxn modelId="{F900D834-170D-4975-A27C-C164CF23DEF3}" type="presOf" srcId="{FADC2224-9F70-48E4-A0DB-5CD2EB22E8B7}" destId="{C9A4D27E-9AD8-47AA-8460-CD7BB40605F3}" srcOrd="0" destOrd="0" presId="urn:microsoft.com/office/officeart/2005/8/layout/vList2"/>
    <dgm:cxn modelId="{8CB6B05D-181C-4429-AAA7-7C19C0D80DD1}" srcId="{FADC2224-9F70-48E4-A0DB-5CD2EB22E8B7}" destId="{ACB6B6AF-AA43-45B4-BEEA-3F0D61CF805A}" srcOrd="0" destOrd="0" parTransId="{90380391-7374-4724-92CF-A8EB2B840260}" sibTransId="{65F8BD43-B876-4B4A-AFE1-96AAFE2DB889}"/>
    <dgm:cxn modelId="{E76830EA-13BB-4CC4-8B4F-F3DB0D1BAE9F}" type="presParOf" srcId="{C9A4D27E-9AD8-47AA-8460-CD7BB40605F3}" destId="{510D1BC2-6477-4134-9456-5696ACE335E4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DC2224-9F70-48E4-A0DB-5CD2EB22E8B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CB6B6AF-AA43-45B4-BEEA-3F0D61CF805A}">
      <dgm:prSet phldrT="[Text]" custT="1"/>
      <dgm:spPr>
        <a:noFill/>
      </dgm:spPr>
      <dgm:t>
        <a:bodyPr/>
        <a:lstStyle/>
        <a:p>
          <a:pPr algn="ctr"/>
          <a:r>
            <a:rPr lang="en-US" sz="4400" dirty="0" smtClean="0">
              <a:latin typeface="Tahoma" pitchFamily="34" charset="0"/>
              <a:ea typeface="Tahoma" pitchFamily="34" charset="0"/>
              <a:cs typeface="Tahoma" pitchFamily="34" charset="0"/>
            </a:rPr>
            <a:t>Industrial Engineering &amp; Management</a:t>
          </a:r>
          <a:endParaRPr lang="en-IN" sz="4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0380391-7374-4724-92CF-A8EB2B840260}" type="parTrans" cxnId="{8CB6B05D-181C-4429-AAA7-7C19C0D80DD1}">
      <dgm:prSet/>
      <dgm:spPr/>
      <dgm:t>
        <a:bodyPr/>
        <a:lstStyle/>
        <a:p>
          <a:pPr algn="ctr"/>
          <a:endParaRPr lang="en-IN">
            <a:latin typeface="Lucida Fax" pitchFamily="18" charset="0"/>
          </a:endParaRPr>
        </a:p>
      </dgm:t>
    </dgm:pt>
    <dgm:pt modelId="{65F8BD43-B876-4B4A-AFE1-96AAFE2DB889}" type="sibTrans" cxnId="{8CB6B05D-181C-4429-AAA7-7C19C0D80DD1}">
      <dgm:prSet/>
      <dgm:spPr/>
      <dgm:t>
        <a:bodyPr/>
        <a:lstStyle/>
        <a:p>
          <a:pPr algn="ctr"/>
          <a:endParaRPr lang="en-IN">
            <a:latin typeface="Lucida Fax" pitchFamily="18" charset="0"/>
          </a:endParaRPr>
        </a:p>
      </dgm:t>
    </dgm:pt>
    <dgm:pt modelId="{C9A4D27E-9AD8-47AA-8460-CD7BB40605F3}" type="pres">
      <dgm:prSet presAssocID="{FADC2224-9F70-48E4-A0DB-5CD2EB22E8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10D1BC2-6477-4134-9456-5696ACE335E4}" type="pres">
      <dgm:prSet presAssocID="{ACB6B6AF-AA43-45B4-BEEA-3F0D61CF805A}" presName="parentText" presStyleLbl="node1" presStyleIdx="0" presStyleCnt="1" custLinFactNeighborX="6633" custLinFactNeighborY="418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434A811-3029-4E4F-83B1-C953150F751D}" type="presOf" srcId="{FADC2224-9F70-48E4-A0DB-5CD2EB22E8B7}" destId="{C9A4D27E-9AD8-47AA-8460-CD7BB40605F3}" srcOrd="0" destOrd="0" presId="urn:microsoft.com/office/officeart/2005/8/layout/vList2"/>
    <dgm:cxn modelId="{C8C6A2C9-024C-4FBB-B90C-23E201858816}" type="presOf" srcId="{ACB6B6AF-AA43-45B4-BEEA-3F0D61CF805A}" destId="{510D1BC2-6477-4134-9456-5696ACE335E4}" srcOrd="0" destOrd="0" presId="urn:microsoft.com/office/officeart/2005/8/layout/vList2"/>
    <dgm:cxn modelId="{8CB6B05D-181C-4429-AAA7-7C19C0D80DD1}" srcId="{FADC2224-9F70-48E4-A0DB-5CD2EB22E8B7}" destId="{ACB6B6AF-AA43-45B4-BEEA-3F0D61CF805A}" srcOrd="0" destOrd="0" parTransId="{90380391-7374-4724-92CF-A8EB2B840260}" sibTransId="{65F8BD43-B876-4B4A-AFE1-96AAFE2DB889}"/>
    <dgm:cxn modelId="{DCE15C1B-CB0B-4A1E-A341-77DF403E150B}" type="presParOf" srcId="{C9A4D27E-9AD8-47AA-8460-CD7BB40605F3}" destId="{510D1BC2-6477-4134-9456-5696ACE335E4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BD865-BBD9-4988-B063-FF1F2B14CA47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0CE19-A9B9-4D43-ABAA-E267C7571D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217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0CE19-A9B9-4D43-ABAA-E267C7571D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958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0CE19-A9B9-4D43-ABAA-E267C7571D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958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B3E76-1359-43FA-BB79-2FF3B1858A1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742C-4D3E-410F-9AE2-731EACE6ED40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FDFB-6BDA-4699-A374-F21F9867A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742C-4D3E-410F-9AE2-731EACE6ED40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FDFB-6BDA-4699-A374-F21F9867A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742C-4D3E-410F-9AE2-731EACE6ED40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FDFB-6BDA-4699-A374-F21F9867A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742C-4D3E-410F-9AE2-731EACE6ED40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FDFB-6BDA-4699-A374-F21F9867A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742C-4D3E-410F-9AE2-731EACE6ED40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FDFB-6BDA-4699-A374-F21F9867A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742C-4D3E-410F-9AE2-731EACE6ED40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FDFB-6BDA-4699-A374-F21F9867A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742C-4D3E-410F-9AE2-731EACE6ED40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FDFB-6BDA-4699-A374-F21F9867A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742C-4D3E-410F-9AE2-731EACE6ED40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FDFB-6BDA-4699-A374-F21F9867A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742C-4D3E-410F-9AE2-731EACE6ED40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FDFB-6BDA-4699-A374-F21F9867A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742C-4D3E-410F-9AE2-731EACE6ED40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FDFB-6BDA-4699-A374-F21F9867A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742C-4D3E-410F-9AE2-731EACE6ED40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4F43FDFB-6BDA-4699-A374-F21F9867AC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EC742C-4D3E-410F-9AE2-731EACE6ED40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43FDFB-6BDA-4699-A374-F21F9867AC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rinin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google.co.in/imgres?imgurl=http://www.upe.ac.za/photos/eleceng/Lab%20pics%20014%20(2).JPG&amp;imgrefurl=http://www.upe.ac.za/default.asp?id=2690&amp;h=262&amp;w=350&amp;sz=17&amp;hl=en&amp;start=9&amp;tbnid=cRT8DCwP8ylRPM:&amp;tbnh=90&amp;tbnw=120&amp;prev=/images?q=electrical+lab&amp;gbv=2&amp;svnum=10&amp;hl=e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pn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5" Type="http://schemas.openxmlformats.org/officeDocument/2006/relationships/image" Target="../media/image37.png"/><Relationship Id="rId4" Type="http://schemas.openxmlformats.org/officeDocument/2006/relationships/image" Target="../media/image43.jpeg"/><Relationship Id="rId9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3417045249"/>
              </p:ext>
            </p:extLst>
          </p:nvPr>
        </p:nvGraphicFramePr>
        <p:xfrm>
          <a:off x="71406" y="714362"/>
          <a:ext cx="9001152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3357568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Presentation </a:t>
            </a:r>
            <a:r>
              <a:rPr lang="en-US" sz="2400" dirty="0" smtClean="0"/>
              <a:t>to ABC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436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F:\New Folder\New Folder\company\download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106" y="2308188"/>
            <a:ext cx="1637084" cy="1637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:\New Folder\New Folder\company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41376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New Folder\New Folder\company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51" y="1783705"/>
            <a:ext cx="1866900" cy="1343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New Folder\New Folder\company\download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898"/>
            <a:ext cx="1676640" cy="1676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New Folder\New Folder\company\downloa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3" y="790253"/>
            <a:ext cx="2668719" cy="945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7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Recruiters</a:t>
            </a:r>
            <a:endParaRPr lang="en-US" sz="3200" b="1" dirty="0"/>
          </a:p>
        </p:txBody>
      </p:sp>
      <p:pic>
        <p:nvPicPr>
          <p:cNvPr id="2051" name="Picture 3" descr="F:\New Folder\New Folder\company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52423"/>
            <a:ext cx="2254787" cy="594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New Folder\New Folder\company\download (4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870" y="725809"/>
            <a:ext cx="2347155" cy="8987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New Folder\New Folder\company\download (6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47" y="4186485"/>
            <a:ext cx="1905000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New Folder\New Folder\company\download (1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495" y="2058478"/>
            <a:ext cx="2407904" cy="882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F:\New Folder\New Folder\company\download (7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290" y="3751001"/>
            <a:ext cx="2247900" cy="1257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F:\New Folder\New Folder\company\log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491" y="3293538"/>
            <a:ext cx="1482955" cy="696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F:\New Folder\New Folder\company\download (8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66" y="1161073"/>
            <a:ext cx="1316825" cy="1316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:\New Folder\New Folder\company\larsen-tubro-19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603" y="818240"/>
            <a:ext cx="1427715" cy="1427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35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RIT Alumni</a:t>
            </a:r>
            <a:endParaRPr lang="en-IN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03110"/>
            <a:ext cx="4572000" cy="18000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Public Sector</a:t>
            </a:r>
          </a:p>
          <a:p>
            <a:r>
              <a:rPr lang="en-US" b="1" dirty="0" smtClean="0"/>
              <a:t>IPS (</a:t>
            </a:r>
            <a:r>
              <a:rPr lang="en-US" b="1" dirty="0" err="1" smtClean="0"/>
              <a:t>Govt</a:t>
            </a:r>
            <a:r>
              <a:rPr lang="en-US" b="1" dirty="0" smtClean="0"/>
              <a:t> of India)</a:t>
            </a:r>
          </a:p>
          <a:p>
            <a:r>
              <a:rPr lang="en-US" b="1" dirty="0" smtClean="0"/>
              <a:t>Irrigation Dept (</a:t>
            </a:r>
            <a:r>
              <a:rPr lang="en-US" b="1" dirty="0" err="1" smtClean="0"/>
              <a:t>Govt</a:t>
            </a:r>
            <a:r>
              <a:rPr lang="en-US" b="1" dirty="0" smtClean="0"/>
              <a:t> of Kerala)</a:t>
            </a:r>
          </a:p>
          <a:p>
            <a:r>
              <a:rPr lang="en-US" b="1" dirty="0" smtClean="0"/>
              <a:t>ISRO and VSSC (Trivandrum)</a:t>
            </a:r>
          </a:p>
          <a:p>
            <a:r>
              <a:rPr lang="en-US" b="1" dirty="0" smtClean="0"/>
              <a:t>Kerala Productivity Council (Kochi)</a:t>
            </a:r>
          </a:p>
          <a:p>
            <a:r>
              <a:rPr lang="en-US" b="1" dirty="0" smtClean="0"/>
              <a:t>Kerala PWD, KSEB, BPCL, BHEL, HAL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603110"/>
            <a:ext cx="358140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Private Sector</a:t>
            </a:r>
          </a:p>
          <a:p>
            <a:r>
              <a:rPr lang="en-US" b="1" dirty="0" err="1" smtClean="0"/>
              <a:t>Mircosoft</a:t>
            </a:r>
            <a:r>
              <a:rPr lang="en-US" b="1" dirty="0" smtClean="0"/>
              <a:t>, Oracle, TCS, Infosys</a:t>
            </a:r>
          </a:p>
          <a:p>
            <a:r>
              <a:rPr lang="en-US" b="1" dirty="0" smtClean="0"/>
              <a:t>L&amp; T, Volvo, MRF, Reliance, Daimler, V-Guard, </a:t>
            </a:r>
            <a:r>
              <a:rPr lang="en-US" b="1" dirty="0" err="1" smtClean="0"/>
              <a:t>Entuple</a:t>
            </a:r>
            <a:r>
              <a:rPr lang="en-US" b="1" dirty="0" smtClean="0"/>
              <a:t>, GE, Siemens, </a:t>
            </a:r>
            <a:r>
              <a:rPr lang="en-IN" b="1" dirty="0" err="1" smtClean="0"/>
              <a:t>Lamprell</a:t>
            </a:r>
            <a:r>
              <a:rPr lang="en-IN" b="1" dirty="0" smtClean="0"/>
              <a:t> Energy Ltd</a:t>
            </a:r>
          </a:p>
          <a:p>
            <a:r>
              <a:rPr lang="en-US" b="1" dirty="0" smtClean="0"/>
              <a:t>Nest, Tata </a:t>
            </a:r>
            <a:r>
              <a:rPr lang="en-US" b="1" dirty="0" err="1" smtClean="0"/>
              <a:t>Elxsi</a:t>
            </a:r>
            <a:r>
              <a:rPr lang="en-US" b="1" dirty="0" smtClean="0"/>
              <a:t>, Bosch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2786064"/>
            <a:ext cx="4572000" cy="18000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Educational Institutions</a:t>
            </a:r>
            <a:r>
              <a:rPr lang="en-US" b="1" dirty="0" smtClean="0"/>
              <a:t>: </a:t>
            </a:r>
          </a:p>
          <a:p>
            <a:r>
              <a:rPr lang="en-US" b="1" dirty="0" smtClean="0"/>
              <a:t>RIT (</a:t>
            </a:r>
            <a:r>
              <a:rPr lang="en-US" b="1" dirty="0" err="1" smtClean="0"/>
              <a:t>Kottayam</a:t>
            </a:r>
            <a:r>
              <a:rPr lang="en-US" b="1" dirty="0" smtClean="0"/>
              <a:t>), METS (Mala), </a:t>
            </a:r>
          </a:p>
          <a:p>
            <a:r>
              <a:rPr lang="en-US" b="1" dirty="0" smtClean="0"/>
              <a:t>AJCE (</a:t>
            </a:r>
            <a:r>
              <a:rPr lang="en-US" b="1" dirty="0" err="1" smtClean="0"/>
              <a:t>Kanjarapally</a:t>
            </a:r>
            <a:r>
              <a:rPr lang="en-US" b="1" dirty="0" smtClean="0"/>
              <a:t>), SCMS (Kochi), </a:t>
            </a:r>
          </a:p>
          <a:p>
            <a:r>
              <a:rPr lang="en-US" b="1" dirty="0" smtClean="0"/>
              <a:t>SGITS (</a:t>
            </a:r>
            <a:r>
              <a:rPr lang="en-US" b="1" dirty="0" err="1" smtClean="0"/>
              <a:t>Kottayam</a:t>
            </a:r>
            <a:r>
              <a:rPr lang="en-US" b="1" dirty="0" smtClean="0"/>
              <a:t>), MEC (</a:t>
            </a:r>
            <a:r>
              <a:rPr lang="en-US" b="1" dirty="0" err="1" smtClean="0"/>
              <a:t>Ettumanoor</a:t>
            </a:r>
            <a:r>
              <a:rPr lang="en-US" b="1" dirty="0" smtClean="0"/>
              <a:t>), KITS (</a:t>
            </a:r>
            <a:r>
              <a:rPr lang="en-US" b="1" dirty="0" err="1" smtClean="0"/>
              <a:t>Kottayam</a:t>
            </a:r>
            <a:r>
              <a:rPr lang="en-US" b="1" dirty="0" smtClean="0"/>
              <a:t>),  </a:t>
            </a:r>
            <a:r>
              <a:rPr lang="en-US" b="1" dirty="0" err="1" smtClean="0"/>
              <a:t>CoE</a:t>
            </a:r>
            <a:r>
              <a:rPr lang="en-US" b="1" dirty="0" smtClean="0"/>
              <a:t> (</a:t>
            </a:r>
            <a:r>
              <a:rPr lang="en-US" b="1" dirty="0" err="1" smtClean="0"/>
              <a:t>Kidangoor</a:t>
            </a:r>
            <a:r>
              <a:rPr lang="en-US" b="1" dirty="0" smtClean="0"/>
              <a:t>), </a:t>
            </a:r>
            <a:r>
              <a:rPr lang="en-US" b="1" dirty="0" err="1" smtClean="0"/>
              <a:t>CoE</a:t>
            </a:r>
            <a:r>
              <a:rPr lang="en-US" b="1" dirty="0" smtClean="0"/>
              <a:t>(</a:t>
            </a:r>
            <a:r>
              <a:rPr lang="en-US" b="1" dirty="0" err="1" smtClean="0"/>
              <a:t>Alleppy</a:t>
            </a:r>
            <a:r>
              <a:rPr lang="en-US" b="1" dirty="0" smtClean="0"/>
              <a:t>), SBCS (</a:t>
            </a:r>
            <a:r>
              <a:rPr lang="en-US" b="1" dirty="0" err="1" smtClean="0"/>
              <a:t>Kayamkulam</a:t>
            </a:r>
            <a:r>
              <a:rPr lang="en-US" b="1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3504" y="2786063"/>
            <a:ext cx="358140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Higher Studies (</a:t>
            </a:r>
            <a:r>
              <a:rPr lang="en-US" b="1" u="sng" dirty="0" err="1" smtClean="0"/>
              <a:t>MTech</a:t>
            </a:r>
            <a:r>
              <a:rPr lang="en-US" b="1" u="sng" dirty="0" smtClean="0"/>
              <a:t>, PhD)</a:t>
            </a:r>
          </a:p>
          <a:p>
            <a:r>
              <a:rPr lang="en-US" b="1" dirty="0" smtClean="0"/>
              <a:t>IIT, IISC, NIT, CUSAT, Pondicherry University, Kerala University, Hyderabad University, University of Southern Queensland Australia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val="2345847148"/>
              </p:ext>
            </p:extLst>
          </p:nvPr>
        </p:nvGraphicFramePr>
        <p:xfrm>
          <a:off x="142848" y="1428744"/>
          <a:ext cx="8814217" cy="188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E:\images (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181350"/>
            <a:ext cx="32766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36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Achievements </a:t>
            </a:r>
            <a:r>
              <a:rPr lang="en-US" sz="3600" b="1" dirty="0" smtClean="0">
                <a:cs typeface="Times New Roman" pitchFamily="18" charset="0"/>
              </a:rPr>
              <a:t/>
            </a:r>
            <a:br>
              <a:rPr lang="en-US" sz="3600" b="1" dirty="0" smtClean="0">
                <a:cs typeface="Times New Roman" pitchFamily="18" charset="0"/>
              </a:rPr>
            </a:br>
            <a:r>
              <a:rPr lang="en-US" sz="3100" b="1" dirty="0" smtClean="0">
                <a:cs typeface="Times New Roman" pitchFamily="18" charset="0"/>
              </a:rPr>
              <a:t>(Academics, Placement, Higher Studies, Startups)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34668"/>
            <a:ext cx="8643998" cy="3608786"/>
          </a:xfrm>
          <a:noFill/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CA" sz="1800" b="1" dirty="0" smtClean="0">
                <a:cs typeface="Times New Roman" pitchFamily="18" charset="0"/>
              </a:rPr>
              <a:t>NBA </a:t>
            </a:r>
            <a:r>
              <a:rPr lang="fr-CA" sz="1800" b="1" dirty="0" err="1" smtClean="0">
                <a:cs typeface="Times New Roman" pitchFamily="18" charset="0"/>
              </a:rPr>
              <a:t>accredited</a:t>
            </a:r>
            <a:r>
              <a:rPr lang="fr-CA" sz="1800" b="1" dirty="0" smtClean="0">
                <a:cs typeface="Times New Roman" pitchFamily="18" charset="0"/>
              </a:rPr>
              <a:t> </a:t>
            </a:r>
            <a:r>
              <a:rPr lang="fr-CA" sz="1800" dirty="0" smtClean="0">
                <a:cs typeface="Times New Roman" pitchFamily="18" charset="0"/>
              </a:rPr>
              <a:t>for 3 </a:t>
            </a:r>
            <a:r>
              <a:rPr lang="fr-CA" sz="1800" dirty="0" err="1" smtClean="0">
                <a:cs typeface="Times New Roman" pitchFamily="18" charset="0"/>
              </a:rPr>
              <a:t>years</a:t>
            </a:r>
            <a:r>
              <a:rPr lang="fr-CA" sz="1800" dirty="0" smtClean="0">
                <a:cs typeface="Times New Roman" pitchFamily="18" charset="0"/>
              </a:rPr>
              <a:t> </a:t>
            </a:r>
            <a:r>
              <a:rPr lang="fr-CA" sz="1800" dirty="0" err="1" smtClean="0">
                <a:cs typeface="Times New Roman" pitchFamily="18" charset="0"/>
              </a:rPr>
              <a:t>w.e.f</a:t>
            </a:r>
            <a:r>
              <a:rPr lang="fr-CA" sz="1800" dirty="0" smtClean="0">
                <a:cs typeface="Times New Roman" pitchFamily="18" charset="0"/>
              </a:rPr>
              <a:t> 1/1/2016.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Academics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Was one among two teams from Kerala selected for the main event of Efficycle, SAE India.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- Secured 1</a:t>
            </a:r>
            <a:r>
              <a:rPr lang="en-US" sz="1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prize in Auto Quiz, SAE India Students Convention.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- Secured 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prize in automobile 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prototyping, Indian 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Institute of 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Technology Kanpur.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- Secured 3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prize in  National Mechanical CAD design context, SAE Tier-3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Competition.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- Skills: Design using CATIA/ANSYS/SOLIDWORKS/MATLAB, Rapid Prototyping, 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CNC machining</a:t>
            </a:r>
          </a:p>
          <a:p>
            <a:pPr>
              <a:buFont typeface="Wingdings" pitchFamily="2" charset="2"/>
              <a:buChar char="Ø"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Good projects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 1 patent, 3 published papers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32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13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85720" y="1657350"/>
            <a:ext cx="8643998" cy="26289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Publications: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more than 60 conference</a:t>
            </a:r>
            <a:r>
              <a:rPr kumimoji="0" lang="en-US" sz="1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journal publications over past 5 years.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Core Placements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TATA Materials Bangalore, TCS (EIS), MRF, Al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Adrak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Oman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Higher studies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MTech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(Design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Engineering)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IIT Delhi, MS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AeroSpace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University of Buffalo US, MS (Mechanical Engineering) University of 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outhern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Queensland Australia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MTech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(Materials)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Trichy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MS (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Mech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Engg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Huston University, MS(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AeroSpace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Beijing University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Startup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Rinine Engineering Pvt. Ltd. started, first of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its kind in Kerala,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focuses on design and development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runs in Department of Mechanical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Engg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596" y="0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Achievements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(Academics, Placement, Higher Studies, Startups)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13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Back ups\Office\Rinine\Projects\Automatic_Mattress_Packing\render\AMP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871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2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Technology Business Incubation Center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Four startups in core engineering fields  are presently working from within the campus. Prominent among them, started by Mechanical Engineering students, is </a:t>
            </a:r>
            <a:r>
              <a:rPr lang="en-US" sz="1800" dirty="0" smtClean="0">
                <a:solidFill>
                  <a:srgbClr val="A81F23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1800" dirty="0" smtClean="0">
                <a:solidFill>
                  <a:srgbClr val="292562"/>
                </a:solidFill>
                <a:latin typeface="Times New Roman" pitchFamily="18" charset="0"/>
                <a:cs typeface="Times New Roman" pitchFamily="18" charset="0"/>
              </a:rPr>
              <a:t>nine Engineering Pvt. Ltd.</a:t>
            </a:r>
            <a:r>
              <a:rPr lang="en-US" sz="1800" dirty="0">
                <a:solidFill>
                  <a:srgbClr val="2925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urrently serving the design, analysis and prototyping requirements of both local and oversea clients.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12719485_1668068513458523_199986867523860365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774" y="2736549"/>
            <a:ext cx="3901440" cy="2192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81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7158" y="1"/>
            <a:ext cx="8786842" cy="5714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 smtClean="0"/>
              <a:t>Lab Facilities</a:t>
            </a:r>
          </a:p>
        </p:txBody>
      </p:sp>
      <p:sp>
        <p:nvSpPr>
          <p:cNvPr id="8" name="AutoShape 5" descr="Lab%2520pics%2520014%2520(2)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05102" y="2619357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AutoShape 7" descr="Lab%2520pics%2520014%2520(2)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05102" y="2619357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AutoShape 9" descr="Lab%2520pics%2520014%2520(2)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05102" y="2619357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7"/>
            <a:ext cx="8229600" cy="4171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Heat Engine Lab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Heat Transfer Lab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CAD/CAM Lab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Fluid Mechanics Lab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Hydraulics Lab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Measurement Lab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Mechanical Engineering Lab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Refrigeration &amp; Air Conditioning Lab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Industrial Engineering Lab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Ergonomics Lab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Mechanical Workshop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44" y="1059582"/>
            <a:ext cx="4226246" cy="29317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57884" y="4071948"/>
            <a:ext cx="1989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CAD-CAM Center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4153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571500"/>
            <a:ext cx="348931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1" y="571500"/>
            <a:ext cx="3482779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743200"/>
            <a:ext cx="3810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686051"/>
            <a:ext cx="3429000" cy="169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1000" y="21717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CAD/CAM Lab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222885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Machine Shop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451485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Heat Engines Lab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4572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Mechanical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48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Academic Projects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14364"/>
            <a:ext cx="8229600" cy="356592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Projects undertaken by students included many design, analysis and fabrication works in aeronautical, automobile and marine using high end softwares like CATIA, SolidWorks, ANSYS, Matlab etc.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They also undertake CFD analysis.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		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70" y="2773479"/>
            <a:ext cx="3010530" cy="215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9" y="2773479"/>
            <a:ext cx="4682651" cy="215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52470" y="2458819"/>
            <a:ext cx="3162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Anthropomorphic robotic hand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2458821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Ornithopter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1295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2793">
            <a:off x="4516606" y="898912"/>
            <a:ext cx="239390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3" y="500048"/>
            <a:ext cx="3778577" cy="184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RAKESH\Downloads\10903897_10203635973888199_3949203113374737823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86066"/>
            <a:ext cx="3886200" cy="1995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7162" y="4774168"/>
            <a:ext cx="3338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Wing in Ground Effect Craft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34" y="2357436"/>
            <a:ext cx="260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Unmanned Areal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ehicle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6156" y="334542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Gyrocopter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2861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Academic Projects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camera\20151012_085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 flipV="1">
            <a:off x="6867556" y="2947988"/>
            <a:ext cx="2438400" cy="1828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6884" y="4416996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Efficycle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4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Contents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071552"/>
            <a:ext cx="8286808" cy="303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Review of College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Department of Mechanical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Engg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Industrial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Engg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&amp; Management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Additional Information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028700" lvl="1" indent="-571500" algn="just">
              <a:buFont typeface="Wingdings" pitchFamily="2" charset="2"/>
              <a:buChar char="Ø"/>
            </a:pPr>
            <a:endParaRPr lang="en-US" sz="2600" dirty="0" smtClean="0">
              <a:latin typeface="Monotype Corsiva" pitchFamily="66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endParaRPr lang="en-US" sz="2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0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val="2345847148"/>
              </p:ext>
            </p:extLst>
          </p:nvPr>
        </p:nvGraphicFramePr>
        <p:xfrm>
          <a:off x="142848" y="1428744"/>
          <a:ext cx="8814217" cy="188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E:\images (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181350"/>
            <a:ext cx="32766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36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Course and Outcome</a:t>
            </a:r>
            <a:endParaRPr lang="en-I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585788"/>
            <a:ext cx="8701118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   Started in 2005, Interdisciplinary, GATE qualified students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   Specialized training in Industrial </a:t>
            </a:r>
            <a:r>
              <a:rPr lang="en-US" sz="2000" dirty="0" err="1" smtClean="0"/>
              <a:t>Engg</a:t>
            </a:r>
            <a:r>
              <a:rPr lang="en-US" sz="2000" dirty="0" smtClean="0"/>
              <a:t> Lab, Software Lab, Ergonomics Lab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   Software exposure: SPSS, MATLAB, MS Project, Witness, CATIA, MATLAB, </a:t>
            </a:r>
          </a:p>
          <a:p>
            <a:r>
              <a:rPr lang="en-US" sz="2000" dirty="0" smtClean="0"/>
              <a:t>    MVTA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   Industry Exposure through ‘Industrial Training’ (2-3 months) and</a:t>
            </a:r>
          </a:p>
          <a:p>
            <a:r>
              <a:rPr lang="en-US" sz="2000" dirty="0" smtClean="0"/>
              <a:t>    ‘Industry Projects’ (6 months)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2671706"/>
            <a:ext cx="8701118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  Average Faculty experience is &gt; 20 years</a:t>
            </a:r>
            <a:endParaRPr lang="en-I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3369426"/>
            <a:ext cx="8701118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   Industry exposure/Projects/Consultancies: </a:t>
            </a:r>
          </a:p>
          <a:p>
            <a:pPr lvl="1"/>
            <a:r>
              <a:rPr lang="en-US" sz="2000" dirty="0" smtClean="0"/>
              <a:t>RUBCO, ISRO, FPI-OEN, EASTERN CONDIMENTS, TELK, </a:t>
            </a:r>
          </a:p>
          <a:p>
            <a:pPr lvl="1"/>
            <a:r>
              <a:rPr lang="en-US" sz="2000" dirty="0" smtClean="0"/>
              <a:t>KMML, STAR PIPES, KEL, MALABAR CEMENTS, </a:t>
            </a:r>
          </a:p>
          <a:p>
            <a:pPr lvl="1"/>
            <a:r>
              <a:rPr lang="en-US" sz="2000" dirty="0" smtClean="0"/>
              <a:t>KAL, HLL, KERALA STATE CONSTRUCTION CORP, PKC, </a:t>
            </a:r>
          </a:p>
          <a:p>
            <a:pPr lvl="1"/>
            <a:r>
              <a:rPr lang="en-US" sz="2000" dirty="0" smtClean="0"/>
              <a:t>AUTOCAST, IRE, NATPAC, NTPC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Course and Outcome</a:t>
            </a:r>
            <a:endParaRPr lang="en-IN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286130"/>
            <a:ext cx="7772400" cy="460949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/>
              <a:t>University Rank Details</a:t>
            </a:r>
            <a:endParaRPr lang="en-US" sz="32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3847960"/>
          <a:ext cx="8329642" cy="89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013"/>
                <a:gridCol w="2394772"/>
                <a:gridCol w="3331857"/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2013-14</a:t>
                      </a:r>
                      <a:endParaRPr lang="en-US" sz="20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2012-13</a:t>
                      </a:r>
                      <a:endParaRPr lang="en-US" sz="20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2011-12</a:t>
                      </a:r>
                      <a:endParaRPr lang="en-US" sz="2000" b="1" dirty="0"/>
                    </a:p>
                  </a:txBody>
                  <a:tcPr marT="34290" marB="34290"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M.Tech</a:t>
                      </a:r>
                      <a:r>
                        <a:rPr lang="en-US" sz="2000" b="1" dirty="0" smtClean="0"/>
                        <a:t>  1</a:t>
                      </a:r>
                      <a:r>
                        <a:rPr lang="en-US" sz="2000" b="1" baseline="30000" dirty="0" smtClean="0"/>
                        <a:t>st</a:t>
                      </a:r>
                      <a:r>
                        <a:rPr lang="en-US" sz="2000" b="1" dirty="0" smtClean="0"/>
                        <a:t>, 3</a:t>
                      </a:r>
                      <a:r>
                        <a:rPr lang="en-US" sz="2000" b="1" baseline="30000" dirty="0" smtClean="0"/>
                        <a:t>rd</a:t>
                      </a:r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M.Tech</a:t>
                      </a:r>
                      <a:r>
                        <a:rPr lang="en-US" sz="2000" b="1" baseline="0" dirty="0" smtClean="0"/>
                        <a:t>  1</a:t>
                      </a:r>
                      <a:r>
                        <a:rPr lang="en-US" sz="2000" b="1" baseline="30000" dirty="0" smtClean="0"/>
                        <a:t>st</a:t>
                      </a:r>
                      <a:r>
                        <a:rPr lang="en-US" sz="2000" b="1" baseline="0" dirty="0" smtClean="0"/>
                        <a:t>, 2</a:t>
                      </a:r>
                      <a:r>
                        <a:rPr lang="en-US" sz="2000" b="1" baseline="30000" dirty="0" smtClean="0"/>
                        <a:t>nd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M.Tech</a:t>
                      </a:r>
                      <a:r>
                        <a:rPr lang="en-US" sz="2000" b="1" baseline="0" dirty="0" smtClean="0"/>
                        <a:t>  1</a:t>
                      </a:r>
                      <a:r>
                        <a:rPr lang="en-US" sz="2000" b="1" baseline="30000" dirty="0" smtClean="0"/>
                        <a:t>st</a:t>
                      </a:r>
                      <a:r>
                        <a:rPr lang="en-US" sz="2000" b="1" baseline="0" dirty="0" smtClean="0"/>
                        <a:t> , 2</a:t>
                      </a:r>
                      <a:r>
                        <a:rPr lang="en-US" sz="2000" b="1" baseline="30000" dirty="0" smtClean="0"/>
                        <a:t>nd</a:t>
                      </a:r>
                      <a:r>
                        <a:rPr lang="en-US" sz="2000" b="1" baseline="0" dirty="0" smtClean="0"/>
                        <a:t> , 3</a:t>
                      </a:r>
                      <a:r>
                        <a:rPr lang="en-US" sz="2000" b="1" baseline="30000" dirty="0" smtClean="0"/>
                        <a:t>rd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698831"/>
            <a:ext cx="8610600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   &gt; 60 journal and conference publications in past three years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  held 3 conferences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  held &gt; 15 Industry Experts Sessions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MTech</a:t>
            </a:r>
            <a:r>
              <a:rPr lang="en-US" sz="3200" b="1" dirty="0" smtClean="0"/>
              <a:t> Alumni</a:t>
            </a:r>
            <a:endParaRPr lang="en-IN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03110"/>
            <a:ext cx="4572000" cy="18000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Public Sector</a:t>
            </a:r>
          </a:p>
          <a:p>
            <a:r>
              <a:rPr lang="en-US" b="1" dirty="0" smtClean="0"/>
              <a:t>IPS (</a:t>
            </a:r>
            <a:r>
              <a:rPr lang="en-US" b="1" dirty="0" err="1" smtClean="0"/>
              <a:t>Govt</a:t>
            </a:r>
            <a:r>
              <a:rPr lang="en-US" b="1" dirty="0" smtClean="0"/>
              <a:t> of India)</a:t>
            </a:r>
          </a:p>
          <a:p>
            <a:r>
              <a:rPr lang="en-US" b="1" dirty="0" smtClean="0"/>
              <a:t>Irrigation Dept (</a:t>
            </a:r>
            <a:r>
              <a:rPr lang="en-US" b="1" dirty="0" err="1" smtClean="0"/>
              <a:t>Govt</a:t>
            </a:r>
            <a:r>
              <a:rPr lang="en-US" b="1" dirty="0" smtClean="0"/>
              <a:t> of Kerala)</a:t>
            </a:r>
          </a:p>
          <a:p>
            <a:r>
              <a:rPr lang="en-US" b="1" dirty="0" smtClean="0"/>
              <a:t>ISRO and VSSC (Trivandrum)</a:t>
            </a:r>
          </a:p>
          <a:p>
            <a:r>
              <a:rPr lang="en-US" b="1" dirty="0" smtClean="0"/>
              <a:t>Kerala Productivity Council (Kochi)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603110"/>
            <a:ext cx="3581400" cy="1800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Private Sector</a:t>
            </a:r>
          </a:p>
          <a:p>
            <a:r>
              <a:rPr lang="en-US" b="1" dirty="0" smtClean="0"/>
              <a:t>MRF (</a:t>
            </a:r>
            <a:r>
              <a:rPr lang="en-US" b="1" dirty="0" err="1" smtClean="0"/>
              <a:t>Kottayam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V-Guard Industries Ltd (Kochi)</a:t>
            </a:r>
          </a:p>
          <a:p>
            <a:r>
              <a:rPr lang="en-US" b="1" dirty="0" err="1" smtClean="0"/>
              <a:t>Entuple</a:t>
            </a:r>
            <a:r>
              <a:rPr lang="en-US" b="1" dirty="0" smtClean="0"/>
              <a:t> Bangalore</a:t>
            </a:r>
          </a:p>
          <a:p>
            <a:r>
              <a:rPr lang="en-IN" b="1" dirty="0" err="1" smtClean="0"/>
              <a:t>Lamprell</a:t>
            </a:r>
            <a:r>
              <a:rPr lang="en-IN" b="1" dirty="0" smtClean="0"/>
              <a:t> Energy Ltd (UAE)</a:t>
            </a:r>
          </a:p>
          <a:p>
            <a:r>
              <a:rPr lang="en-US" b="1" dirty="0" smtClean="0"/>
              <a:t>TCS (Trivandrum)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2786064"/>
            <a:ext cx="4572000" cy="18000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Educational Institutions</a:t>
            </a:r>
            <a:r>
              <a:rPr lang="en-US" b="1" dirty="0" smtClean="0"/>
              <a:t>: </a:t>
            </a:r>
          </a:p>
          <a:p>
            <a:r>
              <a:rPr lang="en-US" b="1" dirty="0" smtClean="0"/>
              <a:t>RIT (</a:t>
            </a:r>
            <a:r>
              <a:rPr lang="en-US" b="1" dirty="0" err="1" smtClean="0"/>
              <a:t>Kottayam</a:t>
            </a:r>
            <a:r>
              <a:rPr lang="en-US" b="1" dirty="0" smtClean="0"/>
              <a:t>), METS (Mala), </a:t>
            </a:r>
          </a:p>
          <a:p>
            <a:r>
              <a:rPr lang="en-US" b="1" dirty="0" smtClean="0"/>
              <a:t>AJCE (</a:t>
            </a:r>
            <a:r>
              <a:rPr lang="en-US" b="1" dirty="0" err="1" smtClean="0"/>
              <a:t>Kanjarapally</a:t>
            </a:r>
            <a:r>
              <a:rPr lang="en-US" b="1" dirty="0" smtClean="0"/>
              <a:t>), SCMS (Kochi), </a:t>
            </a:r>
          </a:p>
          <a:p>
            <a:r>
              <a:rPr lang="en-US" b="1" dirty="0" smtClean="0"/>
              <a:t>SGITS (</a:t>
            </a:r>
            <a:r>
              <a:rPr lang="en-US" b="1" dirty="0" err="1" smtClean="0"/>
              <a:t>Kottayam</a:t>
            </a:r>
            <a:r>
              <a:rPr lang="en-US" b="1" dirty="0" smtClean="0"/>
              <a:t>), MEC (</a:t>
            </a:r>
            <a:r>
              <a:rPr lang="en-US" b="1" dirty="0" err="1" smtClean="0"/>
              <a:t>Ettumanoor</a:t>
            </a:r>
            <a:r>
              <a:rPr lang="en-US" b="1" dirty="0" smtClean="0"/>
              <a:t>), KITS (</a:t>
            </a:r>
            <a:r>
              <a:rPr lang="en-US" b="1" dirty="0" err="1" smtClean="0"/>
              <a:t>Kottayam</a:t>
            </a:r>
            <a:r>
              <a:rPr lang="en-US" b="1" dirty="0" smtClean="0"/>
              <a:t>),  </a:t>
            </a:r>
            <a:r>
              <a:rPr lang="en-US" b="1" dirty="0" err="1" smtClean="0"/>
              <a:t>CoE</a:t>
            </a:r>
            <a:r>
              <a:rPr lang="en-US" b="1" dirty="0" smtClean="0"/>
              <a:t> (</a:t>
            </a:r>
            <a:r>
              <a:rPr lang="en-US" b="1" dirty="0" err="1" smtClean="0"/>
              <a:t>Kidangoor</a:t>
            </a:r>
            <a:r>
              <a:rPr lang="en-US" b="1" dirty="0" smtClean="0"/>
              <a:t>), </a:t>
            </a:r>
            <a:r>
              <a:rPr lang="en-US" b="1" dirty="0" err="1" smtClean="0"/>
              <a:t>CoE</a:t>
            </a:r>
            <a:r>
              <a:rPr lang="en-US" b="1" dirty="0" smtClean="0"/>
              <a:t>(</a:t>
            </a:r>
            <a:r>
              <a:rPr lang="en-US" b="1" dirty="0" err="1" smtClean="0"/>
              <a:t>Alleppy</a:t>
            </a:r>
            <a:r>
              <a:rPr lang="en-US" b="1" dirty="0" smtClean="0"/>
              <a:t>), SBCS (</a:t>
            </a:r>
            <a:r>
              <a:rPr lang="en-US" b="1" dirty="0" err="1" smtClean="0"/>
              <a:t>Kayamkulam</a:t>
            </a:r>
            <a:r>
              <a:rPr lang="en-US" b="1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3504" y="2786063"/>
            <a:ext cx="3581400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Higher Studies (PhD)</a:t>
            </a:r>
          </a:p>
          <a:p>
            <a:r>
              <a:rPr lang="en-US" b="1" dirty="0" smtClean="0"/>
              <a:t>NIT, Calicut</a:t>
            </a:r>
          </a:p>
          <a:p>
            <a:r>
              <a:rPr lang="en-US" b="1" dirty="0" smtClean="0"/>
              <a:t>CUSAT, Kochi</a:t>
            </a:r>
          </a:p>
          <a:p>
            <a:r>
              <a:rPr lang="en-US" b="1" dirty="0" smtClean="0"/>
              <a:t>Pondicherry University</a:t>
            </a:r>
          </a:p>
          <a:p>
            <a:r>
              <a:rPr lang="en-US" b="1" smtClean="0"/>
              <a:t>Kerala University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9256" y="0"/>
            <a:ext cx="2160000" cy="15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143254"/>
            <a:ext cx="113765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s://ci5.googleusercontent.com/proxy/2Ltg3pPiTIrzMHKxm1fnpAk5hq9Nt71MZpf5z4sr7R_ItGNdwuKZgEmuSvt7Z6mF3kDfC1YcESbdhheGvKAAO0OjSbFUtL59G2YE5RV9bx4ortrjLVuSoVKMA6WKE4fS0Mtul4BkKrOl9bLe4EuUQb7dPdEUr_0XghsmR3Y=s0-d-e1-ft#https://gallery.mailchimp.com/310ed2a06fc56d61d4d0554a0/images/9589a649-b778-48eb-9f6b-42422ed9de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6776" y="214296"/>
            <a:ext cx="2520000" cy="14175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8161">
            <a:off x="197802" y="1429040"/>
            <a:ext cx="1800000" cy="229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9845" y="3500444"/>
            <a:ext cx="1593659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dmin\Desktop\IMG-20150701-WA0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163983"/>
            <a:ext cx="2160000" cy="162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RITU 15\cart ride\11011055_1629513877277543_3120016768441873291_n.jpg"/>
          <p:cNvPicPr>
            <a:picLocks noChangeAspect="1" noChangeArrowheads="1"/>
          </p:cNvPicPr>
          <p:nvPr/>
        </p:nvPicPr>
        <p:blipFill rotWithShape="1">
          <a:blip r:embed="rId8" cstate="print"/>
          <a:srcRect l="20792" t="18790" r="-3039" b="-11012"/>
          <a:stretch/>
        </p:blipFill>
        <p:spPr bwMode="auto">
          <a:xfrm>
            <a:off x="500034" y="3571882"/>
            <a:ext cx="2878447" cy="162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2571853">
            <a:off x="5140814" y="1966125"/>
            <a:ext cx="109481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Inspire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14744" y="3059674"/>
            <a:ext cx="121444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Visibility</a:t>
            </a:r>
          </a:p>
        </p:txBody>
      </p:sp>
      <p:sp>
        <p:nvSpPr>
          <p:cNvPr id="13" name="TextBox 12"/>
          <p:cNvSpPr txBox="1"/>
          <p:nvPr/>
        </p:nvSpPr>
        <p:spPr>
          <a:xfrm rot="18928867">
            <a:off x="2523834" y="1934602"/>
            <a:ext cx="132265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Campaign</a:t>
            </a:r>
            <a:endParaRPr lang="en-IN" b="1" dirty="0"/>
          </a:p>
        </p:txBody>
      </p:sp>
      <p:sp>
        <p:nvSpPr>
          <p:cNvPr id="16" name="Curved Up Ribbon 15"/>
          <p:cNvSpPr/>
          <p:nvPr/>
        </p:nvSpPr>
        <p:spPr>
          <a:xfrm>
            <a:off x="3286116" y="2214560"/>
            <a:ext cx="2214578" cy="714380"/>
          </a:xfrm>
          <a:prstGeom prst="ellipseRibbon2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Aspire</a:t>
            </a:r>
            <a:endParaRPr lang="en-IN" sz="2400" b="1" dirty="0">
              <a:solidFill>
                <a:schemeClr val="tx1"/>
              </a:solidFill>
            </a:endParaRPr>
          </a:p>
        </p:txBody>
      </p:sp>
      <p:pic>
        <p:nvPicPr>
          <p:cNvPr id="25601" name="Picture 1" descr="D:\RIT\CGPC\2015\Presentation\KOTTAYAM MODEL FINAL - Cop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1357304"/>
            <a:ext cx="2738781" cy="1800000"/>
          </a:xfrm>
          <a:prstGeom prst="rect">
            <a:avLst/>
          </a:prstGeom>
          <a:noFill/>
        </p:spPr>
      </p:pic>
      <p:sp>
        <p:nvSpPr>
          <p:cNvPr id="19" name="Bevel 18"/>
          <p:cNvSpPr/>
          <p:nvPr/>
        </p:nvSpPr>
        <p:spPr>
          <a:xfrm>
            <a:off x="7429520" y="3214692"/>
            <a:ext cx="1428760" cy="185737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IIIC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SAE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IEEE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EDC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CERD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Alumni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6620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MoUs</a:t>
            </a:r>
            <a:endParaRPr lang="en-IN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98831"/>
            <a:ext cx="8610600" cy="34778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91440" lvl="0">
              <a:buFont typeface="Arial" pitchFamily="34" charset="0"/>
              <a:buChar char="•"/>
            </a:pPr>
            <a:r>
              <a:rPr lang="en-US" sz="2000" b="1" dirty="0" smtClean="0"/>
              <a:t>  RUBCO </a:t>
            </a:r>
            <a:r>
              <a:rPr lang="en-US" sz="2000" b="1" dirty="0" err="1" smtClean="0"/>
              <a:t>Kottayam</a:t>
            </a:r>
            <a:endParaRPr lang="en-US" sz="2000" b="1" dirty="0" smtClean="0"/>
          </a:p>
          <a:p>
            <a:pPr marL="91440" lvl="0">
              <a:buFont typeface="Arial" pitchFamily="34" charset="0"/>
              <a:buChar char="•"/>
            </a:pPr>
            <a:r>
              <a:rPr lang="en-US" sz="2000" b="1" dirty="0" smtClean="0"/>
              <a:t>  Centre for </a:t>
            </a:r>
            <a:r>
              <a:rPr lang="en-US" sz="2000" b="1" dirty="0" err="1" smtClean="0"/>
              <a:t>Nano</a:t>
            </a:r>
            <a:r>
              <a:rPr lang="en-US" sz="2000" b="1" dirty="0" smtClean="0"/>
              <a:t> science and </a:t>
            </a:r>
            <a:r>
              <a:rPr lang="en-US" sz="2000" b="1" dirty="0" err="1" smtClean="0"/>
              <a:t>Nano</a:t>
            </a:r>
            <a:r>
              <a:rPr lang="en-US" sz="2000" b="1" dirty="0" smtClean="0"/>
              <a:t> Technology, M.G University</a:t>
            </a:r>
            <a:endParaRPr lang="en-US" sz="2000" dirty="0" smtClean="0"/>
          </a:p>
          <a:p>
            <a:pPr marL="91440" lvl="0">
              <a:buFont typeface="Arial" pitchFamily="34" charset="0"/>
              <a:buChar char="•"/>
            </a:pPr>
            <a:r>
              <a:rPr lang="en-US" sz="2000" b="1" dirty="0" smtClean="0"/>
              <a:t>  Irrigation Department of Kerala, </a:t>
            </a:r>
            <a:r>
              <a:rPr lang="en-US" sz="2000" b="1" dirty="0" err="1" smtClean="0"/>
              <a:t>Govt</a:t>
            </a:r>
            <a:r>
              <a:rPr lang="en-US" sz="2000" b="1" dirty="0" smtClean="0"/>
              <a:t> of Kerala</a:t>
            </a:r>
            <a:endParaRPr lang="en-US" sz="2000" dirty="0" smtClean="0"/>
          </a:p>
          <a:p>
            <a:pPr marL="91440" lvl="0">
              <a:buFont typeface="Arial" pitchFamily="34" charset="0"/>
              <a:buChar char="•"/>
            </a:pPr>
            <a:r>
              <a:rPr lang="en-US" sz="2000" b="1" dirty="0" smtClean="0"/>
              <a:t>  Tropical Institute of Science, </a:t>
            </a:r>
            <a:r>
              <a:rPr lang="en-US" sz="2000" b="1" dirty="0" err="1" smtClean="0"/>
              <a:t>Kottayam</a:t>
            </a:r>
            <a:endParaRPr lang="en-US" sz="2000" dirty="0" smtClean="0"/>
          </a:p>
          <a:p>
            <a:pPr marL="91440" lvl="0">
              <a:buFont typeface="Arial" pitchFamily="34" charset="0"/>
              <a:buChar char="•"/>
            </a:pPr>
            <a:r>
              <a:rPr lang="en-US" sz="2000" b="1" dirty="0" smtClean="0"/>
              <a:t>  Cranes Software, Bangalore</a:t>
            </a:r>
            <a:endParaRPr lang="en-US" sz="2000" dirty="0" smtClean="0"/>
          </a:p>
          <a:p>
            <a:pPr marL="91440" lvl="0">
              <a:buFont typeface="Arial" pitchFamily="34" charset="0"/>
              <a:buChar char="•"/>
            </a:pPr>
            <a:r>
              <a:rPr lang="en-US" sz="2000" b="1" dirty="0" smtClean="0"/>
              <a:t>  </a:t>
            </a:r>
            <a:r>
              <a:rPr lang="en-US" sz="2000" b="1" dirty="0" err="1" smtClean="0"/>
              <a:t>Entuple</a:t>
            </a:r>
            <a:r>
              <a:rPr lang="en-US" sz="2000" b="1" dirty="0" smtClean="0"/>
              <a:t> Technologies, Bangalore</a:t>
            </a:r>
            <a:endParaRPr lang="en-US" sz="2000" dirty="0" smtClean="0"/>
          </a:p>
          <a:p>
            <a:pPr marL="91440" lvl="0">
              <a:buFont typeface="Arial" pitchFamily="34" charset="0"/>
              <a:buChar char="•"/>
            </a:pPr>
            <a:r>
              <a:rPr lang="en-US" sz="2000" b="1" dirty="0" smtClean="0"/>
              <a:t>  </a:t>
            </a:r>
            <a:r>
              <a:rPr lang="en-US" sz="2000" b="1" dirty="0" err="1" smtClean="0"/>
              <a:t>Poornam</a:t>
            </a:r>
            <a:r>
              <a:rPr lang="en-US" sz="2000" b="1" dirty="0" smtClean="0"/>
              <a:t> Vision Software Ltd, Cochin</a:t>
            </a:r>
            <a:endParaRPr lang="en-US" sz="2000" dirty="0" smtClean="0"/>
          </a:p>
          <a:p>
            <a:pPr marL="91440" lvl="0">
              <a:buFont typeface="Arial" pitchFamily="34" charset="0"/>
              <a:buChar char="•"/>
            </a:pPr>
            <a:r>
              <a:rPr lang="en-US" sz="2000" b="1" dirty="0" smtClean="0"/>
              <a:t>  OTTOTRACTIONS, Empanelled Accredited Energy Auditor, </a:t>
            </a:r>
            <a:br>
              <a:rPr lang="en-US" sz="2000" b="1" dirty="0" smtClean="0"/>
            </a:br>
            <a:r>
              <a:rPr lang="en-US" sz="2000" b="1" dirty="0" smtClean="0"/>
              <a:t>   Bureau of Energy Efficiency, Government Of  India</a:t>
            </a:r>
            <a:endParaRPr lang="en-US" sz="2000" dirty="0" smtClean="0"/>
          </a:p>
          <a:p>
            <a:pPr marL="91440" lvl="0">
              <a:buFont typeface="Arial" pitchFamily="34" charset="0"/>
              <a:buChar char="•"/>
            </a:pPr>
            <a:r>
              <a:rPr lang="en-US" sz="2000" b="1" dirty="0" smtClean="0"/>
              <a:t>  C-DAC( Centre for Development of Advanced Computing)        </a:t>
            </a:r>
          </a:p>
          <a:p>
            <a:pPr marL="91440" lvl="0"/>
            <a:r>
              <a:rPr lang="en-US" sz="2000" b="1" dirty="0" smtClean="0"/>
              <a:t>   Trivandrum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8E16-DFDD-4A80-A777-89B94637837E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6"/>
            <a:ext cx="5510784" cy="370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4286251"/>
            <a:ext cx="8610600" cy="646331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Prof. John Abraham from Purdue University, USA handling session on STTP on Computational Techniques for Engineering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Expert Lecture Sessions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Mechanical Engineering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8E16-DFDD-4A80-A777-89B94637837E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1"/>
            <a:ext cx="82105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4286251"/>
            <a:ext cx="8153400" cy="646331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Prof. C. </a:t>
            </a:r>
            <a:r>
              <a:rPr lang="en-US" dirty="0" err="1" smtClean="0">
                <a:solidFill>
                  <a:schemeClr val="bg1"/>
                </a:solidFill>
              </a:rPr>
              <a:t>Balaji</a:t>
            </a:r>
            <a:r>
              <a:rPr lang="en-US" dirty="0" smtClean="0">
                <a:solidFill>
                  <a:schemeClr val="bg1"/>
                </a:solidFill>
              </a:rPr>
              <a:t>, IIT Madras handling a session during STTP on Optimization Methods and Application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1950"/>
            <a:ext cx="8382000" cy="571500"/>
          </a:xfrm>
          <a:solidFill>
            <a:schemeClr val="tx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Prof. </a:t>
            </a:r>
            <a:r>
              <a:rPr lang="en-US" sz="2400" dirty="0" err="1" smtClean="0">
                <a:solidFill>
                  <a:schemeClr val="bg1"/>
                </a:solidFill>
              </a:rPr>
              <a:t>Srinivasan</a:t>
            </a:r>
            <a:r>
              <a:rPr lang="en-US" sz="2400" dirty="0" smtClean="0">
                <a:solidFill>
                  <a:schemeClr val="bg1"/>
                </a:solidFill>
              </a:rPr>
              <a:t>, IIT Madras handling a session during STTP on Research Avenues in Operations Management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171450"/>
            <a:ext cx="81057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"/>
            <a:ext cx="8258204" cy="538609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RITEXPO 2016</a:t>
            </a:r>
            <a:endParaRPr lang="en-US" sz="32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F1D70-B19F-414F-9124-9FB799E4B53D}" type="slidenum">
              <a:rPr lang="en-IN" smtClean="0"/>
              <a:pPr>
                <a:defRPr/>
              </a:pPr>
              <a:t>29</a:t>
            </a:fld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E:\Silver Jubliee\RIT Expo\Photos\TECH FEST\DAY 3\DSCN51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62"/>
            <a:ext cx="244076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:\Silver Jubliee\RIT Expo\Photos\IMG_74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928940"/>
            <a:ext cx="274356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:\Silver Jubliee\RIT Expo\Photos\IMG_75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886090"/>
            <a:ext cx="274356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:\Silver Jubliee\RIT Expo\Photos\TECH FEST\DAY 2\IMG_77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785800"/>
            <a:ext cx="274177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37" y="71477"/>
            <a:ext cx="7886700" cy="378228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College Information</a:t>
            </a:r>
            <a:endParaRPr lang="en-US" sz="3200" b="1" dirty="0"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8142-B594-4EB3-B180-A37D64E1E63D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357158" y="642924"/>
            <a:ext cx="84296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IN" sz="2000" dirty="0" smtClean="0">
                <a:latin typeface="+mj-lt"/>
                <a:cs typeface="Times New Roman" pitchFamily="18" charset="0"/>
              </a:rPr>
              <a:t>Owned by Government of Kerala, celebrating ‘</a:t>
            </a:r>
            <a:r>
              <a:rPr lang="en-IN" sz="2000" i="1" dirty="0" smtClean="0">
                <a:latin typeface="+mj-lt"/>
                <a:cs typeface="Times New Roman" pitchFamily="18" charset="0"/>
              </a:rPr>
              <a:t>Silver Jubilee’</a:t>
            </a:r>
            <a:r>
              <a:rPr lang="en-IN" sz="2000" dirty="0" smtClean="0">
                <a:latin typeface="+mj-lt"/>
                <a:cs typeface="Times New Roman" pitchFamily="18" charset="0"/>
              </a:rPr>
              <a:t> in 2015-16.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IN" sz="2000" dirty="0" smtClean="0">
                <a:latin typeface="+mj-lt"/>
                <a:cs typeface="Times New Roman" pitchFamily="18" charset="0"/>
              </a:rPr>
              <a:t>Vast campus with 67 acres of land.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CA" sz="2000" dirty="0" smtClean="0">
                <a:latin typeface="+mj-lt"/>
                <a:cs typeface="Times New Roman" pitchFamily="18" charset="0"/>
              </a:rPr>
              <a:t>    </a:t>
            </a:r>
            <a:r>
              <a:rPr lang="fr-CA" sz="2000" dirty="0" err="1" smtClean="0">
                <a:latin typeface="+mj-lt"/>
                <a:cs typeface="Times New Roman" pitchFamily="18" charset="0"/>
              </a:rPr>
              <a:t>Affiliated</a:t>
            </a:r>
            <a:r>
              <a:rPr lang="fr-CA" sz="2000" dirty="0" smtClean="0">
                <a:latin typeface="+mj-lt"/>
                <a:cs typeface="Times New Roman" pitchFamily="18" charset="0"/>
              </a:rPr>
              <a:t> to APJ KTU / MG </a:t>
            </a:r>
            <a:r>
              <a:rPr lang="fr-CA" sz="2000" dirty="0" err="1" smtClean="0">
                <a:latin typeface="+mj-lt"/>
                <a:cs typeface="Times New Roman" pitchFamily="18" charset="0"/>
              </a:rPr>
              <a:t>University</a:t>
            </a:r>
            <a:r>
              <a:rPr lang="fr-CA" sz="2000" dirty="0" smtClean="0">
                <a:latin typeface="+mj-lt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CA" sz="2000" dirty="0" smtClean="0">
                <a:latin typeface="+mj-lt"/>
                <a:cs typeface="Times New Roman" pitchFamily="18" charset="0"/>
              </a:rPr>
              <a:t>    6 UG, 7 PG and 2 </a:t>
            </a:r>
            <a:r>
              <a:rPr lang="fr-CA" sz="2000" dirty="0" err="1" smtClean="0">
                <a:latin typeface="+mj-lt"/>
                <a:cs typeface="Times New Roman" pitchFamily="18" charset="0"/>
              </a:rPr>
              <a:t>PhD</a:t>
            </a:r>
            <a:r>
              <a:rPr lang="fr-CA" sz="2000" dirty="0" smtClean="0">
                <a:latin typeface="+mj-lt"/>
                <a:cs typeface="Times New Roman" pitchFamily="18" charset="0"/>
              </a:rPr>
              <a:t> programmes.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CA" sz="2000" dirty="0" smtClean="0">
                <a:latin typeface="+mj-lt"/>
                <a:cs typeface="Times New Roman" pitchFamily="18" charset="0"/>
              </a:rPr>
              <a:t>    NBA </a:t>
            </a:r>
            <a:r>
              <a:rPr lang="fr-CA" sz="2000" dirty="0" err="1" smtClean="0">
                <a:latin typeface="+mj-lt"/>
                <a:cs typeface="Times New Roman" pitchFamily="18" charset="0"/>
              </a:rPr>
              <a:t>Accredited</a:t>
            </a:r>
            <a:r>
              <a:rPr lang="fr-CA" sz="2000" dirty="0" smtClean="0">
                <a:latin typeface="+mj-lt"/>
                <a:cs typeface="Times New Roman" pitchFamily="18" charset="0"/>
              </a:rPr>
              <a:t> UG programmes,  TEQIP and QEEE </a:t>
            </a:r>
            <a:r>
              <a:rPr lang="fr-CA" sz="2000" dirty="0" err="1" smtClean="0">
                <a:latin typeface="+mj-lt"/>
                <a:cs typeface="Times New Roman" pitchFamily="18" charset="0"/>
              </a:rPr>
              <a:t>institute</a:t>
            </a:r>
            <a:r>
              <a:rPr lang="fr-CA" sz="2000" dirty="0" smtClean="0">
                <a:latin typeface="+mj-lt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   Ranked </a:t>
            </a:r>
            <a:r>
              <a:rPr lang="en-US" sz="2000" dirty="0" err="1" smtClean="0">
                <a:latin typeface="+mj-lt"/>
              </a:rPr>
              <a:t>amoung</a:t>
            </a:r>
            <a:r>
              <a:rPr lang="en-US" sz="2000" dirty="0" smtClean="0">
                <a:latin typeface="+mj-lt"/>
              </a:rPr>
              <a:t> the top five state engineering colleges, Rated ‘Outstanding’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j-lt"/>
              </a:rPr>
              <a:t>    (2</a:t>
            </a:r>
            <a:r>
              <a:rPr lang="en-US" sz="2000" baseline="30000" dirty="0" smtClean="0">
                <a:latin typeface="+mj-lt"/>
              </a:rPr>
              <a:t>nd</a:t>
            </a:r>
            <a:r>
              <a:rPr lang="en-US" sz="2000" dirty="0" smtClean="0">
                <a:latin typeface="+mj-lt"/>
              </a:rPr>
              <a:t> best in Kerala) by RECCAANIT, Graded AAA+ by Careers 360.</a:t>
            </a:r>
            <a:endParaRPr lang="en-IN" sz="20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"/>
            <a:ext cx="8258204" cy="538609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 2020</a:t>
            </a:r>
            <a:endParaRPr lang="en-US" sz="32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F1D70-B19F-414F-9124-9FB799E4B53D}" type="slidenum">
              <a:rPr lang="en-IN" smtClean="0"/>
              <a:pPr>
                <a:defRPr/>
              </a:pPr>
              <a:t>30</a:t>
            </a:fld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 new courses: 	</a:t>
            </a:r>
            <a:r>
              <a:rPr lang="en-US" dirty="0" err="1" smtClean="0"/>
              <a:t>M.Tech</a:t>
            </a:r>
            <a:r>
              <a:rPr lang="en-US" dirty="0" smtClean="0"/>
              <a:t> (Engineering Design)</a:t>
            </a:r>
          </a:p>
          <a:p>
            <a:pPr lvl="8">
              <a:buNone/>
            </a:pPr>
            <a:r>
              <a:rPr lang="en-US" sz="2600" dirty="0" smtClean="0"/>
              <a:t>			</a:t>
            </a:r>
            <a:r>
              <a:rPr lang="en-US" sz="2600" dirty="0" err="1" smtClean="0"/>
              <a:t>M.Tech</a:t>
            </a:r>
            <a:r>
              <a:rPr lang="en-US" sz="2600" dirty="0" smtClean="0"/>
              <a:t> (</a:t>
            </a:r>
            <a:r>
              <a:rPr lang="en-US" sz="2600" dirty="0" err="1" smtClean="0"/>
              <a:t>Mechatronics</a:t>
            </a:r>
            <a:r>
              <a:rPr lang="en-US" sz="2600" dirty="0" smtClean="0"/>
              <a:t>)</a:t>
            </a:r>
          </a:p>
          <a:p>
            <a:r>
              <a:rPr lang="en-US" dirty="0" smtClean="0"/>
              <a:t>Start Research Center (Mechanical </a:t>
            </a:r>
            <a:r>
              <a:rPr lang="en-US" dirty="0" err="1" smtClean="0"/>
              <a:t>Engg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Start Center of Excellence in Ergonomics</a:t>
            </a:r>
          </a:p>
          <a:p>
            <a:r>
              <a:rPr lang="en-US" dirty="0" smtClean="0"/>
              <a:t>Focus on Thrust Areas: 	Design</a:t>
            </a:r>
          </a:p>
          <a:p>
            <a:pPr lvl="8">
              <a:buNone/>
            </a:pPr>
            <a:r>
              <a:rPr lang="en-US" sz="2600" dirty="0" smtClean="0"/>
              <a:t>			Industrial Engineering</a:t>
            </a:r>
          </a:p>
          <a:p>
            <a:pPr lvl="8">
              <a:buNone/>
            </a:pPr>
            <a:r>
              <a:rPr lang="en-US" sz="2600" dirty="0" smtClean="0"/>
              <a:t>			Energy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96215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lgerian" pitchFamily="82" charset="0"/>
              </a:rPr>
              <a:t>THANK  YOU</a:t>
            </a:r>
            <a:endParaRPr lang="en-US" sz="4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37" y="71477"/>
            <a:ext cx="7886700" cy="378228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Courses</a:t>
            </a:r>
            <a:endParaRPr lang="en-US" sz="3200" b="1" dirty="0"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8142-B594-4EB3-B180-A37D64E1E63D}" type="slidenum">
              <a:rPr lang="en-IN" smtClean="0"/>
              <a:pPr/>
              <a:t>4</a:t>
            </a:fld>
            <a:endParaRPr lang="en-IN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58" y="428610"/>
          <a:ext cx="8286808" cy="4463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724"/>
                <a:gridCol w="1571330"/>
                <a:gridCol w="2714116"/>
                <a:gridCol w="1858638"/>
              </a:tblGrid>
              <a:tr h="3765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Dept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UG (</a:t>
                      </a:r>
                      <a:r>
                        <a:rPr lang="en-US" sz="1800" dirty="0" err="1" smtClean="0"/>
                        <a:t>B.Tech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PG (</a:t>
                      </a:r>
                      <a:r>
                        <a:rPr lang="en-US" sz="1800" dirty="0" err="1" smtClean="0"/>
                        <a:t>M.Tech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Research (PhD)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480629">
                <a:tc>
                  <a:txBody>
                    <a:bodyPr/>
                    <a:lstStyle/>
                    <a:p>
                      <a:pPr lvl="0"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Electrical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BTech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Industrial Drives &amp; Control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Center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4806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Mechanical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BTech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Industrial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Management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48062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BTech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Transportation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Engg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Center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154869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Electronics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BTech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Advanced Communication &amp; Information System; Advanced Electronics and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Communication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Engg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l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48062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Computer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Science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BTech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Computer Science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Engg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1143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Architecture</a:t>
                      </a:r>
                      <a:endParaRPr lang="en-IN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BArch</a:t>
                      </a:r>
                      <a:endParaRPr lang="en-IN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70" y="37752"/>
            <a:ext cx="7803317" cy="462298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Highlights</a:t>
            </a:r>
            <a:endParaRPr lang="en-US" sz="3200" b="1" dirty="0"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8142-B594-4EB3-B180-A37D64E1E63D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5720" y="571486"/>
            <a:ext cx="8643998" cy="40719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+mj-lt"/>
                <a:cs typeface="Times New Roman" pitchFamily="18" charset="0"/>
              </a:rPr>
              <a:t>Infrastructure: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Independent blocks for department, Latest lab facilities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err="1" smtClean="0">
                <a:cs typeface="Times New Roman" pitchFamily="18" charset="0"/>
              </a:rPr>
              <a:t>B.Tech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programmes</a:t>
            </a:r>
            <a:r>
              <a:rPr lang="en-US" sz="2000" dirty="0" smtClean="0">
                <a:cs typeface="Times New Roman" pitchFamily="18" charset="0"/>
              </a:rPr>
              <a:t> have been </a:t>
            </a:r>
            <a:r>
              <a:rPr lang="en-US" sz="2000" b="1" dirty="0" smtClean="0">
                <a:cs typeface="Times New Roman" pitchFamily="18" charset="0"/>
              </a:rPr>
              <a:t>NBA accredited </a:t>
            </a:r>
            <a:r>
              <a:rPr lang="en-US" sz="2000" dirty="0" smtClean="0">
                <a:cs typeface="Times New Roman" pitchFamily="18" charset="0"/>
              </a:rPr>
              <a:t>for 3 years (</a:t>
            </a:r>
            <a:r>
              <a:rPr lang="en-US" sz="2000" dirty="0" err="1" smtClean="0">
                <a:cs typeface="Times New Roman" pitchFamily="18" charset="0"/>
              </a:rPr>
              <a:t>w.e.f</a:t>
            </a:r>
            <a:r>
              <a:rPr lang="en-US" sz="2000" dirty="0" smtClean="0">
                <a:cs typeface="Times New Roman" pitchFamily="18" charset="0"/>
              </a:rPr>
              <a:t> Jan 2016)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Quality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Faculty: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22 PhD holders, Ave. 12 years experience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+mj-lt"/>
                <a:cs typeface="Times New Roman" pitchFamily="18" charset="0"/>
              </a:rPr>
              <a:t>Centers &amp; Projects: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KTU Cluster Lead Institution, CERD, TEQIP (Phase 2), DST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+mj-lt"/>
                <a:cs typeface="Times New Roman" pitchFamily="18" charset="0"/>
              </a:rPr>
              <a:t>Professional bodies: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IEEE, SAE, IIIE, EEA, IAS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+mj-lt"/>
                <a:cs typeface="Times New Roman" pitchFamily="18" charset="0"/>
              </a:rPr>
              <a:t>International Faculty interactions: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j-lt"/>
                <a:cs typeface="Times New Roman" pitchFamily="18" charset="0"/>
              </a:rPr>
              <a:t>Abudhabi</a:t>
            </a:r>
            <a:r>
              <a:rPr lang="en-US" sz="2000" dirty="0" smtClean="0">
                <a:latin typeface="+mj-lt"/>
                <a:cs typeface="Times New Roman" pitchFamily="18" charset="0"/>
              </a:rPr>
              <a:t>, Singapore, Canada, China, USA, Italy, Japan, Switzerland, Malaysia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dirty="0" smtClean="0">
                <a:latin typeface="+mj-lt"/>
                <a:cs typeface="Times New Roman" pitchFamily="18" charset="0"/>
              </a:rPr>
              <a:t>Outcomes: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      - Good number of University ranks each year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	- 60-70% placement from eligible candidates, 2 in Civil Services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	- More than 100 Publications in Conferences and Journals, 2 Books, 2 Patents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      - 9 </a:t>
            </a:r>
            <a:r>
              <a:rPr lang="en-US" sz="2000" dirty="0" err="1" smtClean="0">
                <a:latin typeface="+mj-lt"/>
                <a:cs typeface="Times New Roman" pitchFamily="18" charset="0"/>
              </a:rPr>
              <a:t>MoUs</a:t>
            </a:r>
            <a:r>
              <a:rPr lang="en-US" sz="2000" dirty="0" smtClean="0">
                <a:latin typeface="+mj-lt"/>
                <a:cs typeface="Times New Roman" pitchFamily="18" charset="0"/>
              </a:rPr>
              <a:t>, 4 Startups (within campus), 4 Startups in Startup Village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0"/>
            <a:ext cx="7572428" cy="490524"/>
          </a:xfrm>
          <a:noFill/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U.G Admission Ranks (State Merit)</a:t>
            </a:r>
            <a:endParaRPr lang="en-US" sz="32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Group 9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63874591"/>
              </p:ext>
            </p:extLst>
          </p:nvPr>
        </p:nvGraphicFramePr>
        <p:xfrm>
          <a:off x="285720" y="910817"/>
          <a:ext cx="8643997" cy="3120610"/>
        </p:xfrm>
        <a:graphic>
          <a:graphicData uri="http://schemas.openxmlformats.org/drawingml/2006/table">
            <a:tbl>
              <a:tblPr/>
              <a:tblGrid>
                <a:gridCol w="3143272"/>
                <a:gridCol w="1500198"/>
                <a:gridCol w="1357322"/>
                <a:gridCol w="1357322"/>
                <a:gridCol w="1285883"/>
              </a:tblGrid>
              <a:tr h="306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8575" marB="28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Year of Admission</a:t>
                      </a:r>
                    </a:p>
                  </a:txBody>
                  <a:tcPr marT="28575" marB="28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068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endParaRPr kumimoji="0" lang="en-US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8575" marB="285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T="28575" marB="28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T="28575" marB="28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T="28575" marB="28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T="28575" marB="28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683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First-Last</a:t>
                      </a:r>
                    </a:p>
                  </a:txBody>
                  <a:tcPr marT="28575" marB="28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First-Last</a:t>
                      </a:r>
                    </a:p>
                  </a:txBody>
                  <a:tcPr marT="28575" marB="28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First-Last</a:t>
                      </a:r>
                    </a:p>
                  </a:txBody>
                  <a:tcPr marT="28575" marB="28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First-Last</a:t>
                      </a:r>
                    </a:p>
                  </a:txBody>
                  <a:tcPr marT="28575" marB="28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7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Civil Engineering</a:t>
                      </a:r>
                    </a:p>
                  </a:txBody>
                  <a:tcPr marT="28575" marB="285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2915- 6690</a:t>
                      </a:r>
                    </a:p>
                  </a:txBody>
                  <a:tcPr marT="28575" marB="285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3082-7913</a:t>
                      </a:r>
                    </a:p>
                  </a:txBody>
                  <a:tcPr marT="28575" marB="285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3476-6046</a:t>
                      </a:r>
                    </a:p>
                  </a:txBody>
                  <a:tcPr marT="28575" marB="285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2083-5003</a:t>
                      </a:r>
                    </a:p>
                  </a:txBody>
                  <a:tcPr marT="28575" marB="285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7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Computer Science</a:t>
                      </a:r>
                    </a:p>
                  </a:txBody>
                  <a:tcPr marT="28575" marB="285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1343-4780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1491-6103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2066-7977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1456-5224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7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Electrical Engineering</a:t>
                      </a:r>
                    </a:p>
                  </a:txBody>
                  <a:tcPr marT="28575" marB="285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2267-4651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28575" marB="285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1105-5700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28575" marB="285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1613-5100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28575" marB="285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1008-5948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28575" marB="285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Electronics &amp; Communication</a:t>
                      </a:r>
                    </a:p>
                  </a:txBody>
                  <a:tcPr marT="28575" marB="285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734-5982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28575" marB="285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882-3887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28575" marB="285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1162-3723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28575" marB="285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1192-5774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28575" marB="285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Mechanical Engineering</a:t>
                      </a:r>
                    </a:p>
                  </a:txBody>
                  <a:tcPr marT="28575" marB="285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478-2593</a:t>
                      </a:r>
                    </a:p>
                  </a:txBody>
                  <a:tcPr marT="28575" marB="285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1104-3395</a:t>
                      </a:r>
                    </a:p>
                  </a:txBody>
                  <a:tcPr marT="28575" marB="285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1139-3359</a:t>
                      </a:r>
                    </a:p>
                  </a:txBody>
                  <a:tcPr marT="28575" marB="285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744-3515</a:t>
                      </a:r>
                    </a:p>
                  </a:txBody>
                  <a:tcPr marT="28575" marB="285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8548-E200-4962-AFFD-FDCAA772B3D8}" type="slidenum">
              <a:rPr lang="es-ES" smtClean="0"/>
              <a:pPr/>
              <a:t>6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460949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University Rank Details</a:t>
            </a:r>
            <a:endParaRPr lang="en-US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575310"/>
          <a:ext cx="8358245" cy="4140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509"/>
                <a:gridCol w="2643827"/>
                <a:gridCol w="2003313"/>
                <a:gridCol w="2725596"/>
              </a:tblGrid>
              <a:tr h="5764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Branch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2013-14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2012-13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2011-12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8309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EC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B.Tech</a:t>
                      </a:r>
                      <a:r>
                        <a:rPr lang="en-US" sz="1800" dirty="0" smtClean="0"/>
                        <a:t> II Rank</a:t>
                      </a:r>
                    </a:p>
                    <a:p>
                      <a:pPr algn="ctr"/>
                      <a:r>
                        <a:rPr lang="en-US" sz="1800" dirty="0" err="1" smtClean="0"/>
                        <a:t>M.Tech</a:t>
                      </a:r>
                      <a:r>
                        <a:rPr lang="en-US" sz="1800" baseline="0" dirty="0" smtClean="0"/>
                        <a:t>  I , II &amp; III Rank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34290" marB="34290"/>
                </a:tc>
              </a:tr>
              <a:tr h="5764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34290" marB="34290"/>
                </a:tc>
              </a:tr>
              <a:tr h="8309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ME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M.Tech</a:t>
                      </a:r>
                      <a:r>
                        <a:rPr lang="en-US" sz="1800" dirty="0" smtClean="0"/>
                        <a:t>  </a:t>
                      </a:r>
                      <a:r>
                        <a:rPr lang="en-US" sz="1800" dirty="0" err="1" smtClean="0"/>
                        <a:t>Ist</a:t>
                      </a:r>
                      <a:r>
                        <a:rPr lang="en-US" sz="1800" dirty="0" smtClean="0"/>
                        <a:t> Rank</a:t>
                      </a:r>
                      <a:r>
                        <a:rPr lang="en-US" sz="1800" baseline="0" dirty="0" smtClean="0"/>
                        <a:t> &amp; III Rank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M.Tech</a:t>
                      </a:r>
                      <a:r>
                        <a:rPr lang="en-US" sz="1800" baseline="0" dirty="0" smtClean="0"/>
                        <a:t>  I &amp; II Rank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B.Tech</a:t>
                      </a:r>
                      <a:r>
                        <a:rPr lang="en-US" sz="1800" dirty="0" smtClean="0"/>
                        <a:t> First Rank,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M.Tech</a:t>
                      </a:r>
                      <a:r>
                        <a:rPr lang="en-US" sz="1800" baseline="0" dirty="0" smtClean="0"/>
                        <a:t> I , II &amp; III Rank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6219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M.Tech</a:t>
                      </a:r>
                      <a:r>
                        <a:rPr lang="en-US" sz="1800" baseline="0" dirty="0" smtClean="0"/>
                        <a:t>  I , II &amp; III Rank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B.Tech</a:t>
                      </a:r>
                      <a:r>
                        <a:rPr lang="en-US" sz="1800" baseline="0" dirty="0" smtClean="0"/>
                        <a:t> First and Second Rank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EEE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M.Tech</a:t>
                      </a:r>
                      <a:r>
                        <a:rPr lang="en-US" sz="1800" baseline="0" dirty="0" smtClean="0"/>
                        <a:t>  I , II &amp; III Rank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M.Tech</a:t>
                      </a:r>
                      <a:r>
                        <a:rPr lang="en-US" sz="1800" baseline="0" dirty="0" smtClean="0"/>
                        <a:t> I , II &amp; III Rank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M.Tech</a:t>
                      </a:r>
                      <a:r>
                        <a:rPr lang="en-US" sz="1800" baseline="0" dirty="0" smtClean="0"/>
                        <a:t> I , II &amp; III Rank</a:t>
                      </a:r>
                      <a:endParaRPr lang="en-US" sz="18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70" y="37752"/>
            <a:ext cx="7803317" cy="462298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Campus Placement</a:t>
            </a:r>
            <a:endParaRPr lang="en-US" sz="3200" b="1" dirty="0"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8142-B594-4EB3-B180-A37D64E1E63D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5720" y="571486"/>
            <a:ext cx="3429024" cy="40719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Microsoft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Oracle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I B M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Infosys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Wipro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T C 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UST Global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Larsen and Toubro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H C L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Accenture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I B 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err="1" smtClean="0">
                <a:latin typeface="+mj-lt"/>
                <a:cs typeface="Times New Roman" pitchFamily="18" charset="0"/>
              </a:rPr>
              <a:t>SunTec</a:t>
            </a:r>
            <a:endParaRPr lang="en-US" sz="2000" dirty="0" smtClean="0">
              <a:latin typeface="+mj-lt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43240" y="571486"/>
            <a:ext cx="3143272" cy="40719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M R F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err="1" smtClean="0">
                <a:latin typeface="+mj-lt"/>
                <a:cs typeface="Times New Roman" pitchFamily="18" charset="0"/>
              </a:rPr>
              <a:t>Shapoorji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j-lt"/>
                <a:cs typeface="Times New Roman" pitchFamily="18" charset="0"/>
              </a:rPr>
              <a:t>Pallonji</a:t>
            </a:r>
            <a:endParaRPr lang="en-US" sz="2000" dirty="0" smtClean="0">
              <a:latin typeface="+mj-lt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South Indian Bank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Idea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E L G I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err="1" smtClean="0">
                <a:latin typeface="+mj-lt"/>
                <a:cs typeface="Times New Roman" pitchFamily="18" charset="0"/>
              </a:rPr>
              <a:t>Mphasis</a:t>
            </a:r>
            <a:endParaRPr lang="en-US" sz="2000" dirty="0" smtClean="0">
              <a:latin typeface="+mj-lt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Lister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Verizon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err="1" smtClean="0">
                <a:latin typeface="+mj-lt"/>
                <a:cs typeface="Times New Roman" pitchFamily="18" charset="0"/>
              </a:rPr>
              <a:t>NeST</a:t>
            </a:r>
            <a:endParaRPr lang="en-US" sz="2000" dirty="0" smtClean="0">
              <a:latin typeface="+mj-lt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AQ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err="1" smtClean="0">
                <a:latin typeface="+mj-lt"/>
                <a:cs typeface="Times New Roman" pitchFamily="18" charset="0"/>
              </a:rPr>
              <a:t>QBurst</a:t>
            </a:r>
            <a:endParaRPr lang="en-US" sz="2000" dirty="0" smtClean="0">
              <a:latin typeface="+mj-lt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TATA ELXSI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00760" y="571486"/>
            <a:ext cx="3000396" cy="40719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 smtClean="0">
                <a:cs typeface="Times New Roman" pitchFamily="18" charset="0"/>
              </a:rPr>
              <a:t>180 students placed in 2016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2000" dirty="0" smtClean="0">
              <a:latin typeface="+mj-lt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:\New Folder\New Folder\company\MR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129" y="2036604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New Folder\New Folder\company\Wipro_Logo_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395" y="3361196"/>
            <a:ext cx="2117519" cy="1588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New Folder\New Folder\company\TCS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4186"/>
            <a:ext cx="2927603" cy="1150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New Folder\New Folder\company\IBS-logo-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05" y="3589203"/>
            <a:ext cx="1489348" cy="1489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New Folder\New Folder\company\mslogo_large_verge_medium_landscap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32" y="492189"/>
            <a:ext cx="3111774" cy="1143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New Folder\New Folder\company\Shapoorji Pallonji  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35840"/>
            <a:ext cx="3171825" cy="72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18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Recruiters</a:t>
            </a:r>
            <a:endParaRPr lang="en-US" sz="3200" b="1" dirty="0"/>
          </a:p>
        </p:txBody>
      </p:sp>
      <p:pic>
        <p:nvPicPr>
          <p:cNvPr id="1027" name="Picture 3" descr="F:\New Folder\New Folder\company\IDE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8" y="630552"/>
            <a:ext cx="2052444" cy="1247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New Folder\New Folder\company\index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3" y="2209720"/>
            <a:ext cx="2226593" cy="969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New Folder\New Folder\company\Oracle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90" y="544471"/>
            <a:ext cx="2828288" cy="942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F:\New Folder\New Folder\company\i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33" y="1515747"/>
            <a:ext cx="2193925" cy="731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:\New Folder\New Folder\company\is (1)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93" y="3693954"/>
            <a:ext cx="2383602" cy="922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F:\New Folder\New Folder\company\download (2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470" y="2511052"/>
            <a:ext cx="299085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20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741</TotalTime>
  <Words>1313</Words>
  <Application>Microsoft Office PowerPoint</Application>
  <PresentationFormat>On-screen Show (16:9)</PresentationFormat>
  <Paragraphs>305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Slide 1</vt:lpstr>
      <vt:lpstr>Slide 2</vt:lpstr>
      <vt:lpstr>College Information</vt:lpstr>
      <vt:lpstr>Courses</vt:lpstr>
      <vt:lpstr>Highlights</vt:lpstr>
      <vt:lpstr>U.G Admission Ranks (State Merit)</vt:lpstr>
      <vt:lpstr>University Rank Details</vt:lpstr>
      <vt:lpstr>Campus Placement</vt:lpstr>
      <vt:lpstr>Slide 9</vt:lpstr>
      <vt:lpstr>Slide 10</vt:lpstr>
      <vt:lpstr>Slide 11</vt:lpstr>
      <vt:lpstr>Slide 12</vt:lpstr>
      <vt:lpstr>Achievements  (Academics, Placement, Higher Studies, Startups)</vt:lpstr>
      <vt:lpstr>Slide 14</vt:lpstr>
      <vt:lpstr>Technology Business Incubation Center</vt:lpstr>
      <vt:lpstr>Slide 16</vt:lpstr>
      <vt:lpstr>Slide 17</vt:lpstr>
      <vt:lpstr>Academic Projects</vt:lpstr>
      <vt:lpstr>Academic Projects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Prof. Srinivasan, IIT Madras handling a session during STTP on Research Avenues in Operations Management</vt:lpstr>
      <vt:lpstr>RITEXPO 2016</vt:lpstr>
      <vt:lpstr>Focus 2020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RAKESH</dc:creator>
  <cp:lastModifiedBy>user</cp:lastModifiedBy>
  <cp:revision>222</cp:revision>
  <dcterms:created xsi:type="dcterms:W3CDTF">2015-07-03T10:31:21Z</dcterms:created>
  <dcterms:modified xsi:type="dcterms:W3CDTF">2017-02-13T12:08:47Z</dcterms:modified>
</cp:coreProperties>
</file>